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69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F1A3-C7E6-4BF6-A37E-13D4610E3F2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EED6-15CA-429A-91BA-5979952E1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77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F1A3-C7E6-4BF6-A37E-13D4610E3F2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EED6-15CA-429A-91BA-5979952E1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6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F1A3-C7E6-4BF6-A37E-13D4610E3F2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EED6-15CA-429A-91BA-5979952E1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3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F1A3-C7E6-4BF6-A37E-13D4610E3F2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EED6-15CA-429A-91BA-5979952E1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6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F1A3-C7E6-4BF6-A37E-13D4610E3F2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EED6-15CA-429A-91BA-5979952E1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F1A3-C7E6-4BF6-A37E-13D4610E3F2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EED6-15CA-429A-91BA-5979952E1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4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F1A3-C7E6-4BF6-A37E-13D4610E3F2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EED6-15CA-429A-91BA-5979952E1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F1A3-C7E6-4BF6-A37E-13D4610E3F2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EED6-15CA-429A-91BA-5979952E1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8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F1A3-C7E6-4BF6-A37E-13D4610E3F2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EED6-15CA-429A-91BA-5979952E1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F1A3-C7E6-4BF6-A37E-13D4610E3F2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EED6-15CA-429A-91BA-5979952E1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8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F1A3-C7E6-4BF6-A37E-13D4610E3F2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EED6-15CA-429A-91BA-5979952E1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2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1F1A3-C7E6-4BF6-A37E-13D4610E3F2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FEED6-15CA-429A-91BA-5979952E1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1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686800" cy="9144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Measurement, Reporting, and Verification Working Group</a:t>
            </a:r>
            <a:endParaRPr lang="en-US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458355"/>
              </p:ext>
            </p:extLst>
          </p:nvPr>
        </p:nvGraphicFramePr>
        <p:xfrm>
          <a:off x="914400" y="1600200"/>
          <a:ext cx="7772400" cy="4980957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2614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460">
                <a:tc>
                  <a:txBody>
                    <a:bodyPr/>
                    <a:lstStyle/>
                    <a:p>
                      <a:r>
                        <a:rPr lang="en-US" sz="1800" b="0" dirty="0"/>
                        <a:t>Birdsey, Richard </a:t>
                      </a:r>
                      <a:r>
                        <a:rPr lang="en-US" sz="1800" dirty="0"/>
                        <a:t>(WG Lead) 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USDA Forest Service 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740">
                <a:tc>
                  <a:txBody>
                    <a:bodyPr/>
                    <a:lstStyle/>
                    <a:p>
                      <a:r>
                        <a:rPr lang="en-US" sz="1800" dirty="0"/>
                        <a:t>Delgado Arias, Sabrina 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Sigma Space 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460">
                <a:tc>
                  <a:txBody>
                    <a:bodyPr/>
                    <a:lstStyle/>
                    <a:p>
                      <a:r>
                        <a:rPr lang="en-US" sz="1800" dirty="0"/>
                        <a:t>Domke, Grant 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USDA Forest Service 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460">
                <a:tc>
                  <a:txBody>
                    <a:bodyPr/>
                    <a:lstStyle/>
                    <a:p>
                      <a:r>
                        <a:rPr lang="en-US" sz="1800" dirty="0"/>
                        <a:t>Escobar, Vanessa 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Sigma Space Corp. 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899">
                <a:tc>
                  <a:txBody>
                    <a:bodyPr/>
                    <a:lstStyle/>
                    <a:p>
                      <a:r>
                        <a:rPr lang="en-US" sz="1800" dirty="0"/>
                        <a:t>Hagen, Stephen (Steve) 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Applied </a:t>
                      </a:r>
                      <a:r>
                        <a:rPr lang="en-US" sz="1800" dirty="0" err="1"/>
                        <a:t>Geosolutions</a:t>
                      </a:r>
                      <a:r>
                        <a:rPr lang="en-US" sz="1800" dirty="0"/>
                        <a:t> 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Houghton,</a:t>
                      </a:r>
                      <a:r>
                        <a:rPr lang="en-US" sz="1800" baseline="0" dirty="0" smtClean="0"/>
                        <a:t> Richard</a:t>
                      </a:r>
                      <a:endParaRPr lang="en-US" sz="1800" dirty="0" smtClean="0"/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Woods Hole Research Center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46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Hurtt</a:t>
                      </a:r>
                      <a:r>
                        <a:rPr lang="en-US" sz="1800" dirty="0"/>
                        <a:t>, George 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University </a:t>
                      </a:r>
                      <a:r>
                        <a:rPr lang="en-US" sz="1800" dirty="0"/>
                        <a:t>of Maryland 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460">
                <a:tc>
                  <a:txBody>
                    <a:bodyPr/>
                    <a:lstStyle/>
                    <a:p>
                      <a:r>
                        <a:rPr lang="en-US" sz="1800" dirty="0"/>
                        <a:t>Kang, Christine 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UMD 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460">
                <a:tc>
                  <a:txBody>
                    <a:bodyPr/>
                    <a:lstStyle/>
                    <a:p>
                      <a:r>
                        <a:rPr lang="en-US" sz="1800" dirty="0"/>
                        <a:t>Keller, Michael 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USDA Forest Service 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200">
                <a:tc>
                  <a:txBody>
                    <a:bodyPr/>
                    <a:lstStyle/>
                    <a:p>
                      <a:r>
                        <a:rPr lang="en-US" sz="1800"/>
                        <a:t>Kellndorfer, Josef 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Woods Hole Research Center 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460">
                <a:tc>
                  <a:txBody>
                    <a:bodyPr/>
                    <a:lstStyle/>
                    <a:p>
                      <a:r>
                        <a:rPr lang="en-US" sz="1800" dirty="0" err="1"/>
                        <a:t>Oda</a:t>
                      </a:r>
                      <a:r>
                        <a:rPr lang="en-US" sz="1800" dirty="0"/>
                        <a:t>, Tomohiro (Tom) 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USRA at NASA/GSFC 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159">
                <a:tc>
                  <a:txBody>
                    <a:bodyPr/>
                    <a:lstStyle/>
                    <a:p>
                      <a:r>
                        <a:rPr lang="en-US" sz="1800"/>
                        <a:t>Stehman, Stephen (Steve) 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SUNY College of Environ </a:t>
                      </a:r>
                      <a:r>
                        <a:rPr lang="en-US" sz="1800" dirty="0" err="1"/>
                        <a:t>Sci</a:t>
                      </a:r>
                      <a:r>
                        <a:rPr lang="en-US" sz="1800" dirty="0"/>
                        <a:t> &amp; Forestry 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460">
                <a:tc>
                  <a:txBody>
                    <a:bodyPr/>
                    <a:lstStyle/>
                    <a:p>
                      <a:r>
                        <a:rPr lang="en-US" sz="1800"/>
                        <a:t>Vargas, Rodrigo 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University of Delaware 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460">
                <a:tc>
                  <a:txBody>
                    <a:bodyPr/>
                    <a:lstStyle/>
                    <a:p>
                      <a:r>
                        <a:rPr lang="en-US" sz="1800"/>
                        <a:t>Williams, Christopher 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Clark University </a:t>
                      </a:r>
                    </a:p>
                  </a:txBody>
                  <a:tcPr marL="22540" marR="22540" marT="22540" marB="22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859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Results of MRV </a:t>
            </a:r>
            <a:r>
              <a:rPr lang="en-US" sz="3600" dirty="0" smtClean="0"/>
              <a:t>Survey -- Geography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858988"/>
              </p:ext>
            </p:extLst>
          </p:nvPr>
        </p:nvGraphicFramePr>
        <p:xfrm>
          <a:off x="1143000" y="1524000"/>
          <a:ext cx="6858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7747"/>
                <a:gridCol w="21702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Principal domain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Number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Global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Global ocean (includes coastal)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Global terrestrial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North America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USA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USA regional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Tropics</a:t>
                      </a:r>
                      <a:r>
                        <a:rPr lang="en-US" sz="2400" baseline="0" dirty="0" smtClean="0"/>
                        <a:t> regional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523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Results of MRV </a:t>
            </a:r>
            <a:r>
              <a:rPr lang="en-US" sz="3600" dirty="0" smtClean="0"/>
              <a:t>Survey -- Policy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308079"/>
              </p:ext>
            </p:extLst>
          </p:nvPr>
        </p:nvGraphicFramePr>
        <p:xfrm>
          <a:off x="1143000" y="1524000"/>
          <a:ext cx="6858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7747"/>
                <a:gridCol w="21702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Principal domain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Number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International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National GHG Inventories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Land managers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States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Air quality agencies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Project (markets)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2+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National climate assessment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5943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many projects listed multiple domains – these were counted separately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065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the New MRV Working Group Hopes to Achieve at this Meeting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Review the </a:t>
            </a:r>
            <a:r>
              <a:rPr lang="en-US" sz="2800" dirty="0"/>
              <a:t>CMS projects and their potential contribution to resolving some of the difficult issues that are encountered when designing MRV systems in various contexts around the world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Identify a focused activity </a:t>
            </a:r>
            <a:r>
              <a:rPr lang="en-US" sz="2800" dirty="0"/>
              <a:t>on one or a few of the most useful MRV-related tasks to support CMS.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22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Goal of the MRV Working Group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develop guidance </a:t>
            </a:r>
            <a:r>
              <a:rPr lang="en-US" dirty="0" smtClean="0"/>
              <a:t>for </a:t>
            </a:r>
            <a:r>
              <a:rPr lang="en-US" dirty="0"/>
              <a:t>the NASA CMS program on how to integrate the different program elements, which are represented by many individual projects, into a cohesive program that addresses the most urgent Measurement, Reporting, and Verification (MRV) </a:t>
            </a:r>
            <a:r>
              <a:rPr lang="en-US" dirty="0" smtClean="0"/>
              <a:t>applications.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Or is it MRVV – Measurement, Reporting, Verification, and validation?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Or is it “monitoring” instead of “measurement</a:t>
            </a:r>
            <a:r>
              <a:rPr lang="en-US" sz="2800" dirty="0" smtClean="0"/>
              <a:t>”? Both?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Maybe it should be MMRVV for the CMS program?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9826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There is a need for more attention to the “R” of </a:t>
            </a:r>
            <a:r>
              <a:rPr lang="en-US" sz="3600" dirty="0" smtClean="0"/>
              <a:t>MRV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5181600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are the targets for reducing GHGs?  </a:t>
            </a:r>
          </a:p>
          <a:p>
            <a:r>
              <a:rPr lang="en-US" sz="2800" dirty="0" smtClean="0"/>
              <a:t>What </a:t>
            </a:r>
            <a:r>
              <a:rPr lang="en-US" sz="2800" dirty="0"/>
              <a:t>are the reporting requirements globally or for different countries or regions?  </a:t>
            </a:r>
            <a:endParaRPr lang="en-US" sz="2800" dirty="0" smtClean="0"/>
          </a:p>
          <a:p>
            <a:r>
              <a:rPr lang="en-US" sz="2800" dirty="0" smtClean="0"/>
              <a:t>What are the appropriate </a:t>
            </a:r>
            <a:r>
              <a:rPr lang="en-US" sz="2800" dirty="0"/>
              <a:t>monitoring technologies?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324600" y="2514600"/>
            <a:ext cx="0" cy="3352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848600" y="2057400"/>
            <a:ext cx="0" cy="32766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676900" y="1787328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IPCC Approach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200900" y="535103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CMS Approach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7641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There is a need for more attention to the “V” of MRV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4038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Essential for assessing progress and assuring compliance</a:t>
            </a:r>
          </a:p>
          <a:p>
            <a:pPr lvl="0"/>
            <a:r>
              <a:rPr lang="en-US" sz="2800" dirty="0" smtClean="0"/>
              <a:t>This </a:t>
            </a:r>
            <a:r>
              <a:rPr lang="en-US" sz="2800" dirty="0"/>
              <a:t>is a very complex topic politically at the national </a:t>
            </a:r>
            <a:r>
              <a:rPr lang="en-US" sz="2800" dirty="0" smtClean="0"/>
              <a:t>scale</a:t>
            </a:r>
          </a:p>
          <a:p>
            <a:pPr lvl="0"/>
            <a:r>
              <a:rPr lang="en-US" sz="2800" dirty="0" smtClean="0"/>
              <a:t>May </a:t>
            </a:r>
            <a:r>
              <a:rPr lang="en-US" sz="2800" dirty="0"/>
              <a:t>not be very practical at the project </a:t>
            </a:r>
            <a:r>
              <a:rPr lang="en-US" sz="2800" dirty="0" smtClean="0"/>
              <a:t>scale</a:t>
            </a:r>
          </a:p>
          <a:p>
            <a:pPr lvl="0"/>
            <a:r>
              <a:rPr lang="en-US" sz="2800" dirty="0" smtClean="0"/>
              <a:t>Which </a:t>
            </a:r>
            <a:r>
              <a:rPr lang="en-US" sz="2800" dirty="0"/>
              <a:t>of the CMS technologies are appropriate for verification in different contexts</a:t>
            </a:r>
            <a:r>
              <a:rPr lang="en-US" sz="2800" dirty="0" smtClean="0"/>
              <a:t>?</a:t>
            </a:r>
          </a:p>
          <a:p>
            <a:pPr lvl="0"/>
            <a:r>
              <a:rPr lang="en-US" sz="2800" dirty="0" smtClean="0"/>
              <a:t>What about the second “V” – validation?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4478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Verification: an independent framework for verifying the long-term effectiveness of REDD+ actions at different levels and by different actors (from Herold and </a:t>
            </a:r>
            <a:r>
              <a:rPr lang="en-US" sz="2000" dirty="0" err="1" smtClean="0"/>
              <a:t>Skutch</a:t>
            </a:r>
            <a:r>
              <a:rPr lang="en-US" sz="2000" dirty="0" smtClean="0"/>
              <a:t> 2009).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1823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86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will analysis and integration of data fit into CMS?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4582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 </a:t>
            </a:r>
            <a:r>
              <a:rPr lang="en-US" sz="2400" dirty="0"/>
              <a:t>date, most funded projects are focused on specific monitoring </a:t>
            </a:r>
            <a:r>
              <a:rPr lang="en-US" sz="2400" dirty="0" smtClean="0"/>
              <a:t>technologies (but see some new 2014 projects)</a:t>
            </a:r>
          </a:p>
          <a:p>
            <a:r>
              <a:rPr lang="en-US" sz="2400" dirty="0" smtClean="0"/>
              <a:t>MRV </a:t>
            </a:r>
            <a:r>
              <a:rPr lang="en-US" sz="2400" dirty="0"/>
              <a:t>requires integration of different monitoring data often by using models or model-data </a:t>
            </a:r>
            <a:r>
              <a:rPr lang="en-US" sz="2400" dirty="0" smtClean="0"/>
              <a:t>integration</a:t>
            </a:r>
          </a:p>
          <a:p>
            <a:r>
              <a:rPr lang="en-US" sz="2400" dirty="0" smtClean="0"/>
              <a:t>How </a:t>
            </a:r>
            <a:r>
              <a:rPr lang="en-US" sz="2400" dirty="0"/>
              <a:t>can CMS evolve to enhance synthesis of data for MRV applications?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400" y="3352800"/>
            <a:ext cx="4876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0444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combinations of technologies are appropriate for different countries or scales </a:t>
            </a:r>
            <a:br>
              <a:rPr lang="en-US" sz="3600" dirty="0" smtClean="0"/>
            </a:br>
            <a:r>
              <a:rPr lang="en-US" sz="3600" dirty="0" smtClean="0"/>
              <a:t>(e.g., projects or nations)?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Different </a:t>
            </a:r>
            <a:r>
              <a:rPr lang="en-US" sz="2800" dirty="0"/>
              <a:t>combinations are possible to deploy and are not likely to be the same in different </a:t>
            </a:r>
            <a:r>
              <a:rPr lang="en-US" sz="2800" dirty="0" smtClean="0"/>
              <a:t>contexts</a:t>
            </a:r>
          </a:p>
          <a:p>
            <a:pPr lvl="0"/>
            <a:r>
              <a:rPr lang="en-US" sz="2800" dirty="0" smtClean="0"/>
              <a:t>Yet </a:t>
            </a:r>
            <a:r>
              <a:rPr lang="en-US" sz="2800" dirty="0"/>
              <a:t>there is a need for consistency in reporting. </a:t>
            </a:r>
            <a:endParaRPr lang="en-US" sz="2800" dirty="0" smtClean="0"/>
          </a:p>
          <a:p>
            <a:pPr lvl="0"/>
            <a:r>
              <a:rPr lang="en-US" sz="2800" dirty="0" smtClean="0"/>
              <a:t>This </a:t>
            </a:r>
            <a:r>
              <a:rPr lang="en-US" sz="2800" dirty="0"/>
              <a:t>could be a good link with the </a:t>
            </a:r>
            <a:r>
              <a:rPr lang="en-US" sz="2800" dirty="0" err="1"/>
              <a:t>SilvaCarbon</a:t>
            </a:r>
            <a:r>
              <a:rPr lang="en-US" sz="2800" dirty="0"/>
              <a:t> </a:t>
            </a:r>
            <a:r>
              <a:rPr lang="en-US" sz="2800" dirty="0" smtClean="0"/>
              <a:t>program, in the IPCC context</a:t>
            </a:r>
          </a:p>
          <a:p>
            <a:pPr lvl="0"/>
            <a:r>
              <a:rPr lang="en-US" sz="2800" dirty="0" smtClean="0"/>
              <a:t>Should we develop one </a:t>
            </a:r>
            <a:r>
              <a:rPr lang="en-US" sz="2800" dirty="0"/>
              <a:t>or a few case studies to illustrate the use of CMS monitoring technology </a:t>
            </a:r>
            <a:r>
              <a:rPr lang="en-US" sz="2800" dirty="0" smtClean="0"/>
              <a:t>for </a:t>
            </a:r>
            <a:r>
              <a:rPr lang="en-US" sz="2800" dirty="0"/>
              <a:t>different MRV applications?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791200"/>
            <a:ext cx="44100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7698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How can CMS technologies help attribute observed GHG changes to anthropogenic vs. natural causes?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299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This </a:t>
            </a:r>
            <a:r>
              <a:rPr lang="en-US" sz="2400" dirty="0"/>
              <a:t>is one of the most important but difficult issues to address in operational MRV </a:t>
            </a:r>
            <a:r>
              <a:rPr lang="en-US" sz="2400" dirty="0" smtClean="0"/>
              <a:t>systems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IPCC has not yet been able to provide guidance to countries about how to do this, other than to divide the world’s land using a proxy of “managed” and “unmanaged” land.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417" y="3832866"/>
            <a:ext cx="5419725" cy="655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418" y="4511889"/>
            <a:ext cx="3352800" cy="214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11889"/>
            <a:ext cx="3504423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9608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Results of MRV </a:t>
            </a:r>
            <a:r>
              <a:rPr lang="en-US" sz="3600" dirty="0" smtClean="0"/>
              <a:t>Survey – What is the Project Link to M, R, and/or V?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675484"/>
              </p:ext>
            </p:extLst>
          </p:nvPr>
        </p:nvGraphicFramePr>
        <p:xfrm>
          <a:off x="1447800" y="1905000"/>
          <a:ext cx="6172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M,R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M,V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M,R,V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32004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Significantly more V in 2013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Significantly more M,R,V in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5342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Results of MRV </a:t>
            </a:r>
            <a:r>
              <a:rPr lang="en-US" sz="3600" dirty="0" smtClean="0"/>
              <a:t>Survey -- Technology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350936"/>
              </p:ext>
            </p:extLst>
          </p:nvPr>
        </p:nvGraphicFramePr>
        <p:xfrm>
          <a:off x="1143000" y="1524000"/>
          <a:ext cx="6858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7747"/>
                <a:gridCol w="21702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Principal technology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Number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CO2 monitoring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CO2 monitoring + inverse modeling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Remote sensing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Remote sensing + modeling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Remote sensing + measurement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Remote sensing + modeling + measurement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Modeling + measurement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Statistical analysis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452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760</Words>
  <Application>Microsoft Office PowerPoint</Application>
  <PresentationFormat>On-screen Show (4:3)</PresentationFormat>
  <Paragraphs>134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Measurement, Reporting, and Verification Working Group</vt:lpstr>
      <vt:lpstr>Goal of the MRV Working Group</vt:lpstr>
      <vt:lpstr>There is a need for more attention to the “R” of MRV</vt:lpstr>
      <vt:lpstr>There is a need for more attention to the “V” of MRV</vt:lpstr>
      <vt:lpstr>How will analysis and integration of data fit into CMS?</vt:lpstr>
      <vt:lpstr>What combinations of technologies are appropriate for different countries or scales  (e.g., projects or nations)?</vt:lpstr>
      <vt:lpstr>How can CMS technologies help attribute observed GHG changes to anthropogenic vs. natural causes?</vt:lpstr>
      <vt:lpstr>Results of MRV Survey – What is the Project Link to M, R, and/or V?</vt:lpstr>
      <vt:lpstr>Results of MRV Survey -- Technology</vt:lpstr>
      <vt:lpstr>Results of MRV Survey -- Geography</vt:lpstr>
      <vt:lpstr>Results of MRV Survey -- Policy</vt:lpstr>
      <vt:lpstr>What the New MRV Working Group Hopes to Achieve at this Meeting</vt:lpstr>
    </vt:vector>
  </TitlesOfParts>
  <Company>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Measurement, Reporting, and Verification Working Group</dc:title>
  <dc:creator>Rich Birdsey</dc:creator>
  <cp:lastModifiedBy>Rich Birdsey</cp:lastModifiedBy>
  <cp:revision>17</cp:revision>
  <dcterms:created xsi:type="dcterms:W3CDTF">2014-11-05T16:26:11Z</dcterms:created>
  <dcterms:modified xsi:type="dcterms:W3CDTF">2014-11-11T15:57:44Z</dcterms:modified>
</cp:coreProperties>
</file>